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Bold" pitchFamily="2" charset="0"/>
      <p:regular r:id="rId21"/>
      <p:bold r:id="rId22"/>
    </p:embeddedFont>
    <p:embeddedFont>
      <p:font typeface="Montserrat Classic" panose="020B0604020202020204" charset="0"/>
      <p:regular r:id="rId23"/>
    </p:embeddedFont>
    <p:embeddedFont>
      <p:font typeface="Montserrat Extra-Bold" panose="020B0604020202020204" charset="0"/>
      <p:regular r:id="rId24"/>
      <p:bold r:id="rId25"/>
    </p:embeddedFont>
    <p:embeddedFont>
      <p:font typeface="Montserrat Extra-Bold Bold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56" autoAdjust="0"/>
  </p:normalViewPr>
  <p:slideViewPr>
    <p:cSldViewPr>
      <p:cViewPr varScale="1">
        <p:scale>
          <a:sx n="55" d="100"/>
          <a:sy n="55" d="100"/>
        </p:scale>
        <p:origin x="73" y="1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0A21-B6A5-3242-8782-C9BBCC9389B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3BE6F-F802-1941-A495-62EF32FA9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3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3BE6F-F802-1941-A495-62EF32FA9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newcastlegaol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astlegaol.co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6DD4E4E-7592-5C23-7C66-D4E9236D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82" b="14132"/>
          <a:stretch>
            <a:fillRect/>
          </a:stretch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6133" y="8178218"/>
            <a:ext cx="2556769" cy="846930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482" y="8178218"/>
            <a:ext cx="2989163" cy="846930"/>
          </a:xfrm>
          <a:prstGeom prst="rect">
            <a:avLst/>
          </a:prstGeom>
        </p:spPr>
      </p:pic>
      <p:pic>
        <p:nvPicPr>
          <p:cNvPr id="4" name="Picture 4" descr="A man sitting inside a jail cell. 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3454" y="3794411"/>
            <a:ext cx="6155846" cy="52307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5086350"/>
            <a:ext cx="8371960" cy="200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879">
                <a:solidFill>
                  <a:srgbClr val="FFFFFF"/>
                </a:solidFill>
                <a:latin typeface="Montserrat Extra-Bold"/>
              </a:rPr>
              <a:t>This presentation is based on information from the Newcastle Gaol Project: Newcastle Gaol Project (</a:t>
            </a:r>
            <a:r>
              <a:rPr lang="en-US" sz="2879" u="sng">
                <a:solidFill>
                  <a:srgbClr val="FFFFFF"/>
                </a:solidFill>
                <a:latin typeface="Montserrat Extra-Bold"/>
                <a:hlinkClick r:id="rId7" tooltip="http://www.newcastlegaol.co.uk"/>
              </a:rPr>
              <a:t>www.newcastlegaol.co.uk</a:t>
            </a:r>
            <a:r>
              <a:rPr lang="en-US" sz="2879">
                <a:solidFill>
                  <a:srgbClr val="FFFFFF"/>
                </a:solidFill>
                <a:latin typeface="Montserrat Extra-Bold"/>
              </a:rPr>
              <a:t>) ​</a:t>
            </a:r>
            <a:r>
              <a:rPr lang="en-US" sz="2879">
                <a:solidFill>
                  <a:srgbClr val="FFFFFF"/>
                </a:solidFill>
                <a:latin typeface="Montserrat Extra-Bold Bold"/>
              </a:rPr>
              <a:t>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47725"/>
            <a:ext cx="1076072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Montserrat Extra-Bold"/>
              </a:rPr>
              <a:t>Newcastle Gaol: </a:t>
            </a:r>
          </a:p>
          <a:p>
            <a:pPr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Montserrat Extra-Bold"/>
              </a:rPr>
              <a:t>An Overview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84D6D1C-74B4-EEC7-9363-562222F7CA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Newcastle </a:t>
            </a:r>
            <a:r>
              <a:rPr lang="en-US" dirty="0" err="1"/>
              <a:t>Gaol</a:t>
            </a:r>
            <a:r>
              <a:rPr lang="en-US" dirty="0"/>
              <a:t>: An Overview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878023" y="5439072"/>
            <a:ext cx="6281366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In medieval times, Newcastle was a walled town with six major gates.​</a:t>
            </a:r>
          </a:p>
        </p:txBody>
      </p:sp>
      <p:pic>
        <p:nvPicPr>
          <p:cNvPr id="2" name="Picture 2" descr="An image from 17th century showing the plan of Newcastle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902" y="2699492"/>
            <a:ext cx="8803769" cy="65588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0902" y="895350"/>
            <a:ext cx="10100498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Medieval Newcastle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1BBD42-56F4-BF86-4E4D-878FF7DF2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Medieval Newcastle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68785EC-AEA9-40B1-89BD-252A47413A52}"/>
              </a:ext>
            </a:extLst>
          </p:cNvPr>
          <p:cNvSpPr txBox="1"/>
          <p:nvPr/>
        </p:nvSpPr>
        <p:spPr>
          <a:xfrm>
            <a:off x="1143000" y="9422823"/>
            <a:ext cx="880376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500" i="1" dirty="0">
                <a:solidFill>
                  <a:srgbClr val="000000"/>
                </a:solidFill>
                <a:latin typeface="Montserrat"/>
              </a:rPr>
              <a:t>A 17</a:t>
            </a:r>
            <a:r>
              <a:rPr lang="en-US" sz="1500" i="1" baseline="30000" dirty="0">
                <a:solidFill>
                  <a:srgbClr val="000000"/>
                </a:solidFill>
                <a:latin typeface="Montserrat"/>
              </a:rPr>
              <a:t>th</a:t>
            </a:r>
            <a:r>
              <a:rPr lang="en-US" sz="1500" i="1" dirty="0">
                <a:solidFill>
                  <a:srgbClr val="000000"/>
                </a:solidFill>
                <a:latin typeface="Montserrat"/>
              </a:rPr>
              <a:t> century plan of Newcastle</a:t>
            </a:r>
            <a:r>
              <a:rPr lang="en-US" sz="1500" dirty="0">
                <a:solidFill>
                  <a:srgbClr val="000000"/>
                </a:solidFill>
                <a:latin typeface="Montserrat"/>
              </a:rPr>
              <a:t>, Post Incunabula, PI 912.42 SPE, Post Incunabula, Newcastle University Special Collections, GB186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707582" y="4686300"/>
            <a:ext cx="796810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In 1399 New Gate, the most heavily fortified of the town gates, became the town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.​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Prisoners who had been sentenced to death would be taken from New Gate through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Gallow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Gate to be executed on the Town Moor.​</a:t>
            </a:r>
          </a:p>
        </p:txBody>
      </p:sp>
      <p:pic>
        <p:nvPicPr>
          <p:cNvPr id="2" name="Picture 2" descr="An image showing a medieval gaol in Newgate, Newcastle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902" y="2408418"/>
            <a:ext cx="6256826" cy="70303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0902" y="895350"/>
            <a:ext cx="9109898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The Medieval </a:t>
            </a:r>
            <a:r>
              <a:rPr lang="en-US" sz="7200" dirty="0" err="1">
                <a:solidFill>
                  <a:srgbClr val="B3794A"/>
                </a:solidFill>
                <a:latin typeface="Montserrat Extra-Bold"/>
              </a:rPr>
              <a:t>Gaol</a:t>
            </a:r>
            <a:endParaRPr lang="en-US" sz="7200" dirty="0">
              <a:solidFill>
                <a:srgbClr val="B3794A"/>
              </a:solidFill>
              <a:latin typeface="Montserrat Extra-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1163B9-AED1-6F4E-BA77-A654FFF88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Medieval </a:t>
            </a:r>
            <a:r>
              <a:rPr lang="en-US" dirty="0" err="1"/>
              <a:t>Gaol</a:t>
            </a:r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85566F6-E3EA-F0BD-2266-79CB3A50D009}"/>
              </a:ext>
            </a:extLst>
          </p:cNvPr>
          <p:cNvSpPr txBox="1"/>
          <p:nvPr/>
        </p:nvSpPr>
        <p:spPr>
          <a:xfrm>
            <a:off x="1100902" y="9584283"/>
            <a:ext cx="625682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500" i="1" dirty="0" err="1">
                <a:solidFill>
                  <a:srgbClr val="000000"/>
                </a:solidFill>
                <a:latin typeface="Montserrat"/>
              </a:rPr>
              <a:t>Newgate</a:t>
            </a:r>
            <a:r>
              <a:rPr lang="en-US" sz="1500" i="1" dirty="0">
                <a:solidFill>
                  <a:srgbClr val="000000"/>
                </a:solidFill>
                <a:latin typeface="Montserrat"/>
              </a:rPr>
              <a:t>, Newcastle </a:t>
            </a:r>
            <a:r>
              <a:rPr lang="en-US" sz="1500" dirty="0">
                <a:solidFill>
                  <a:srgbClr val="000000"/>
                </a:solidFill>
                <a:latin typeface="Montserrat"/>
              </a:rPr>
              <a:t>1800-1899 Local Illustrations, ILL/11/131, </a:t>
            </a:r>
            <a:r>
              <a:rPr lang="en-US" sz="1500">
                <a:solidFill>
                  <a:srgbClr val="000000"/>
                </a:solidFill>
                <a:latin typeface="Montserrat"/>
              </a:rPr>
              <a:t>Local Illustrations, </a:t>
            </a:r>
            <a:r>
              <a:rPr lang="en-US" sz="1500" dirty="0">
                <a:solidFill>
                  <a:srgbClr val="000000"/>
                </a:solidFill>
                <a:latin typeface="Montserrat"/>
              </a:rPr>
              <a:t>Newcastle University Special Collections, GB186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88539" y="4339922"/>
            <a:ext cx="8905186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By the 1820s New Gate was no longer fit for purpose.​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In 1822, the authorities in Newcastle were given permission to build a new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on land at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Carliol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Croft.​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John Dobson was chosen as the architect.​</a:t>
            </a:r>
          </a:p>
          <a:p>
            <a:pPr algn="just">
              <a:lnSpc>
                <a:spcPts val="2639"/>
              </a:lnSpc>
            </a:pPr>
            <a:endParaRPr lang="en-US" sz="2199" spc="-15" dirty="0">
              <a:solidFill>
                <a:srgbClr val="231F20"/>
              </a:solidFill>
              <a:latin typeface="Montserrat Classic"/>
            </a:endParaRPr>
          </a:p>
        </p:txBody>
      </p:sp>
      <p:pic>
        <p:nvPicPr>
          <p:cNvPr id="2" name="Picture 2" descr="An image of a male criminal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0483" y="2155955"/>
            <a:ext cx="4755876" cy="75352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0482" y="895350"/>
            <a:ext cx="8496918" cy="1199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The New </a:t>
            </a:r>
            <a:r>
              <a:rPr lang="en-US" sz="7200" dirty="0" err="1">
                <a:solidFill>
                  <a:srgbClr val="B3794A"/>
                </a:solidFill>
                <a:latin typeface="Montserrat Extra-Bold"/>
              </a:rPr>
              <a:t>Gaol</a:t>
            </a:r>
            <a:endParaRPr lang="en-US" sz="7200" dirty="0">
              <a:solidFill>
                <a:srgbClr val="B3794A"/>
              </a:solidFill>
              <a:latin typeface="Montserrat Extra-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90D629-5793-1C0E-E5D0-10E24F768D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New </a:t>
            </a:r>
            <a:r>
              <a:rPr lang="en-US" dirty="0" err="1"/>
              <a:t>Gaol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4756610"/>
            <a:ext cx="7655748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John Dobson’s design was based on Jeremey Bentham’s panopticon prison.​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‘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Panoptes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’ is a Greek word for ‘all-seeing’​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The circular design meant that the prison keepers would be able to see what was going on all the time.​</a:t>
            </a:r>
          </a:p>
        </p:txBody>
      </p:sp>
      <p:pic>
        <p:nvPicPr>
          <p:cNvPr id="2" name="Picture 2" descr="An image of the design plan of the new prisons in Newcastle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0483" y="2588893"/>
            <a:ext cx="7885331" cy="66694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0482" y="895350"/>
            <a:ext cx="8573118" cy="1199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The Design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31E994-81FE-50EE-C7D1-C0B6C9C847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Design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4646D89-7367-9F59-5F4F-9CB501DA7E8A}"/>
              </a:ext>
            </a:extLst>
          </p:cNvPr>
          <p:cNvSpPr txBox="1"/>
          <p:nvPr/>
        </p:nvSpPr>
        <p:spPr>
          <a:xfrm>
            <a:off x="1143001" y="9422824"/>
            <a:ext cx="792281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5"/>
              </a:lnSpc>
            </a:pPr>
            <a:r>
              <a:rPr lang="en-US" sz="1500" i="1" dirty="0">
                <a:solidFill>
                  <a:srgbClr val="000000"/>
                </a:solidFill>
                <a:latin typeface="Montserrat"/>
              </a:rPr>
              <a:t>Plan of the new prisons in Newcastle </a:t>
            </a:r>
            <a:r>
              <a:rPr lang="en-US" sz="1500" dirty="0">
                <a:solidFill>
                  <a:srgbClr val="000000"/>
                </a:solidFill>
                <a:latin typeface="Montserrat"/>
              </a:rPr>
              <a:t>1800-1899 Local Illustrations, IL/11/227, Local Illustrations, Newcastle University Special Collections, GB186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458234" y="3226760"/>
            <a:ext cx="8467883" cy="53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Newcastle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took 5 years to build and opened to its first prisoners in February 1829.​</a:t>
            </a:r>
          </a:p>
          <a:p>
            <a:pPr>
              <a:lnSpc>
                <a:spcPts val="2639"/>
              </a:lnSpc>
            </a:pPr>
            <a:endParaRPr lang="en-US" sz="2199" spc="-15" dirty="0">
              <a:solidFill>
                <a:srgbClr val="231F20"/>
              </a:solidFill>
              <a:latin typeface="Montserrat Classic"/>
            </a:endParaRP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It housed men, women and children who had been convicted of all sorts of crimes.​</a:t>
            </a:r>
          </a:p>
          <a:p>
            <a:pPr>
              <a:lnSpc>
                <a:spcPts val="2639"/>
              </a:lnSpc>
            </a:pPr>
            <a:endParaRPr lang="en-US" sz="2199" spc="-15" dirty="0">
              <a:solidFill>
                <a:srgbClr val="231F20"/>
              </a:solidFill>
              <a:latin typeface="Montserrat Classic"/>
            </a:endParaRP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Many of the prisoners had been convicted of theft of personal property – crimes which would be considered fairly minor today.​</a:t>
            </a:r>
          </a:p>
          <a:p>
            <a:pPr>
              <a:lnSpc>
                <a:spcPts val="2639"/>
              </a:lnSpc>
            </a:pPr>
            <a:endParaRPr lang="en-US" sz="2199" spc="-15" dirty="0">
              <a:solidFill>
                <a:srgbClr val="231F20"/>
              </a:solidFill>
              <a:latin typeface="Montserrat Classic"/>
            </a:endParaRP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You can find out more about Newcastle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, its prisoners, and prison life on the Newcastle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website: </a:t>
            </a:r>
            <a:r>
              <a:rPr lang="en-US" sz="2199" u="sng" spc="-15" dirty="0">
                <a:solidFill>
                  <a:srgbClr val="231F20"/>
                </a:solidFill>
                <a:latin typeface="Montserrat Classic"/>
                <a:hlinkClick r:id="rId3" tooltip="http://www.newcastlegaol.co.uk"/>
              </a:rPr>
              <a:t>www.newcastlegaol.co.uk.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​</a:t>
            </a:r>
          </a:p>
          <a:p>
            <a:pPr>
              <a:lnSpc>
                <a:spcPts val="2639"/>
              </a:lnSpc>
            </a:pP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Newcastle </a:t>
            </a:r>
            <a:r>
              <a:rPr lang="en-US" sz="2199" spc="-15" dirty="0" err="1">
                <a:solidFill>
                  <a:srgbClr val="231F20"/>
                </a:solidFill>
                <a:latin typeface="Montserrat Classic"/>
              </a:rPr>
              <a:t>Gaol</a:t>
            </a:r>
            <a:r>
              <a:rPr lang="en-US" sz="2199" spc="-15" dirty="0">
                <a:solidFill>
                  <a:srgbClr val="231F20"/>
                </a:solidFill>
                <a:latin typeface="Montserrat Classic"/>
              </a:rPr>
              <a:t> was closed in 1925 and then demolished.​</a:t>
            </a:r>
          </a:p>
          <a:p>
            <a:pPr algn="just">
              <a:lnSpc>
                <a:spcPts val="2639"/>
              </a:lnSpc>
            </a:pPr>
            <a:endParaRPr lang="en-US" sz="2199" spc="-15" dirty="0">
              <a:solidFill>
                <a:srgbClr val="231F20"/>
              </a:solidFill>
              <a:latin typeface="Montserrat Classic"/>
            </a:endParaRPr>
          </a:p>
        </p:txBody>
      </p:sp>
      <p:pic>
        <p:nvPicPr>
          <p:cNvPr id="2" name="Picture 2" descr="An image of a jail door. 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0483" y="2862594"/>
            <a:ext cx="6435930" cy="63957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0482" y="895350"/>
            <a:ext cx="7734917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Newcastle </a:t>
            </a:r>
            <a:r>
              <a:rPr lang="en-US" sz="7200" dirty="0" err="1">
                <a:solidFill>
                  <a:srgbClr val="B3794A"/>
                </a:solidFill>
                <a:latin typeface="Montserrat Extra-Bold"/>
              </a:rPr>
              <a:t>Gaol</a:t>
            </a:r>
            <a:endParaRPr lang="en-US" sz="7200" dirty="0">
              <a:solidFill>
                <a:srgbClr val="B3794A"/>
              </a:solidFill>
              <a:latin typeface="Montserrat Extra-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7378FF-B01A-7D63-D0D1-AA012CA68D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Newcastle </a:t>
            </a:r>
            <a:r>
              <a:rPr lang="en-US" dirty="0" err="1"/>
              <a:t>Gaol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39641" y="8615385"/>
            <a:ext cx="3375740" cy="765997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1584" y="8539047"/>
            <a:ext cx="3202342" cy="9077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0950" y="8455394"/>
            <a:ext cx="5841681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15">
                <a:solidFill>
                  <a:srgbClr val="009BCA"/>
                </a:solidFill>
                <a:latin typeface="Montserrat Bold"/>
              </a:rPr>
              <a:t>ncl.ac.uk/library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70020" y="3938254"/>
            <a:ext cx="974796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15">
                <a:solidFill>
                  <a:srgbClr val="231F20"/>
                </a:solidFill>
                <a:latin typeface="Montserrat"/>
              </a:rPr>
              <a:t>Explore the Possibilities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817722" y="2548883"/>
            <a:ext cx="1465255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</a:pPr>
            <a:r>
              <a:rPr lang="en-US" sz="7350" spc="-15">
                <a:solidFill>
                  <a:srgbClr val="004C72"/>
                </a:solidFill>
                <a:latin typeface="Montserrat Extra-Bold"/>
              </a:rPr>
              <a:t>Newcastle	University	Library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CE5F3E-93ED-C2F5-3945-971A7A4857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F0833E71B914B9D3BFA530A9E0E1D" ma:contentTypeVersion="9" ma:contentTypeDescription="Create a new document." ma:contentTypeScope="" ma:versionID="065e4f92558b0d1c075916a0b6424e3c">
  <xsd:schema xmlns:xsd="http://www.w3.org/2001/XMLSchema" xmlns:xs="http://www.w3.org/2001/XMLSchema" xmlns:p="http://schemas.microsoft.com/office/2006/metadata/properties" xmlns:ns2="0ebf6d38-5a73-4896-8d25-26bece383261" xmlns:ns3="2bc38d5e-8bb3-4770-a848-c494368a6be5" targetNamespace="http://schemas.microsoft.com/office/2006/metadata/properties" ma:root="true" ma:fieldsID="e13f74770f5ca720bdd32cc406d72eee" ns2:_="" ns3:_="">
    <xsd:import namespace="0ebf6d38-5a73-4896-8d25-26bece383261"/>
    <xsd:import namespace="2bc38d5e-8bb3-4770-a848-c494368a6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f6d38-5a73-4896-8d25-26bece383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38d5e-8bb3-4770-a848-c494368a6b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d2d6ef-c29b-405c-ab0e-b46c9b8adb26}" ma:internalName="TaxCatchAll" ma:showField="CatchAllData" ma:web="2bc38d5e-8bb3-4770-a848-c494368a6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bf6d38-5a73-4896-8d25-26bece383261">
      <Terms xmlns="http://schemas.microsoft.com/office/infopath/2007/PartnerControls"/>
    </lcf76f155ced4ddcb4097134ff3c332f>
    <TaxCatchAll xmlns="2bc38d5e-8bb3-4770-a848-c494368a6be5" xsi:nil="true"/>
  </documentManagement>
</p:properties>
</file>

<file path=customXml/itemProps1.xml><?xml version="1.0" encoding="utf-8"?>
<ds:datastoreItem xmlns:ds="http://schemas.openxmlformats.org/officeDocument/2006/customXml" ds:itemID="{560B1024-43B9-47E5-B0F6-EF876E4EB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62DF1-43D6-488A-9D66-DA9539178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bf6d38-5a73-4896-8d25-26bece383261"/>
    <ds:schemaRef ds:uri="2bc38d5e-8bb3-4770-a848-c494368a6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EB784C-5B8D-43CA-973B-DB1CF0D94BD5}">
  <ds:schemaRefs>
    <ds:schemaRef ds:uri="http://schemas.microsoft.com/office/2006/metadata/properties"/>
    <ds:schemaRef ds:uri="http://schemas.microsoft.com/office/infopath/2007/PartnerControls"/>
    <ds:schemaRef ds:uri="0ebf6d38-5a73-4896-8d25-26bece383261"/>
    <ds:schemaRef ds:uri="2bc38d5e-8bb3-4770-a848-c494368a6b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405</Words>
  <Application>Microsoft Office PowerPoint</Application>
  <PresentationFormat>Custom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Montserrat Bold</vt:lpstr>
      <vt:lpstr>Montserrat</vt:lpstr>
      <vt:lpstr>Montserrat Classic</vt:lpstr>
      <vt:lpstr>Arial</vt:lpstr>
      <vt:lpstr>Montserrat Extra-Bold Bold</vt:lpstr>
      <vt:lpstr>Montserrat Extra-Bold</vt:lpstr>
      <vt:lpstr>Office Theme</vt:lpstr>
      <vt:lpstr>Newcastle Gaol: An Overview</vt:lpstr>
      <vt:lpstr>Medieval Newcastle</vt:lpstr>
      <vt:lpstr>The Medieval Gaol</vt:lpstr>
      <vt:lpstr>The New Gaol</vt:lpstr>
      <vt:lpstr>The Design</vt:lpstr>
      <vt:lpstr>Newcastle Gaol</vt:lpstr>
      <vt:lpstr>Ending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Newcastle Gaol: Presentation</dc:title>
  <cp:lastModifiedBy>Maciej Dudek</cp:lastModifiedBy>
  <cp:revision>7</cp:revision>
  <dcterms:created xsi:type="dcterms:W3CDTF">2006-08-16T00:00:00Z</dcterms:created>
  <dcterms:modified xsi:type="dcterms:W3CDTF">2023-04-21T09:29:21Z</dcterms:modified>
  <dc:identifier>DAFaQQjlTk0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0x010100989F0833E71B914B9D3BFA530A9E0E1D</vt:lpwstr>
  </property>
</Properties>
</file>