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Montserrat" pitchFamily="2" charset="77"/>
      <p:regular r:id="rId12"/>
      <p:bold r:id="rId13"/>
      <p:italic r:id="rId14"/>
      <p:boldItalic r:id="rId15"/>
    </p:embeddedFont>
    <p:embeddedFont>
      <p:font typeface="Montserrat Bold" pitchFamily="2" charset="77"/>
      <p:regular r:id="rId16"/>
    </p:embeddedFont>
    <p:embeddedFont>
      <p:font typeface="Montserrat Classic" pitchFamily="2" charset="77"/>
      <p:regular r:id="rId17"/>
    </p:embeddedFont>
    <p:embeddedFont>
      <p:font typeface="Montserrat Extra-Bold" pitchFamily="2" charset="77"/>
      <p:regular r:id="rId18"/>
      <p:bold r:id="rId19"/>
    </p:embeddedFont>
    <p:embeddedFont>
      <p:font typeface="Montserrat Extra-Bold Bold" pitchFamily="2"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56" autoAdjust="0"/>
  </p:normalViewPr>
  <p:slideViewPr>
    <p:cSldViewPr>
      <p:cViewPr varScale="1">
        <p:scale>
          <a:sx n="62" d="100"/>
          <a:sy n="62" d="100"/>
        </p:scale>
        <p:origin x="232"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56069-6B8F-3345-9E9B-D4F9F23026EC}" type="datetimeFigureOut">
              <a:rPr lang="en-US" smtClean="0"/>
              <a:t>3/11/23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C750D-7D5C-B74F-8930-B5E7A28E3615}" type="slidenum">
              <a:rPr lang="en-US" smtClean="0"/>
              <a:t>‹#›</a:t>
            </a:fld>
            <a:endParaRPr lang="en-US"/>
          </a:p>
        </p:txBody>
      </p:sp>
    </p:spTree>
    <p:extLst>
      <p:ext uri="{BB962C8B-B14F-4D97-AF65-F5344CB8AC3E}">
        <p14:creationId xmlns:p14="http://schemas.microsoft.com/office/powerpoint/2010/main" val="122788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C750D-7D5C-B74F-8930-B5E7A28E3615}" type="slidenum">
              <a:rPr lang="en-US" smtClean="0"/>
              <a:t>1</a:t>
            </a:fld>
            <a:endParaRPr lang="en-US"/>
          </a:p>
        </p:txBody>
      </p:sp>
    </p:spTree>
    <p:extLst>
      <p:ext uri="{BB962C8B-B14F-4D97-AF65-F5344CB8AC3E}">
        <p14:creationId xmlns:p14="http://schemas.microsoft.com/office/powerpoint/2010/main" val="144899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C750D-7D5C-B74F-8930-B5E7A28E3615}" type="slidenum">
              <a:rPr lang="en-US" smtClean="0"/>
              <a:t>2</a:t>
            </a:fld>
            <a:endParaRPr lang="en-US"/>
          </a:p>
        </p:txBody>
      </p:sp>
    </p:spTree>
    <p:extLst>
      <p:ext uri="{BB962C8B-B14F-4D97-AF65-F5344CB8AC3E}">
        <p14:creationId xmlns:p14="http://schemas.microsoft.com/office/powerpoint/2010/main" val="196354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C750D-7D5C-B74F-8930-B5E7A28E3615}" type="slidenum">
              <a:rPr lang="en-US" smtClean="0"/>
              <a:t>3</a:t>
            </a:fld>
            <a:endParaRPr lang="en-US"/>
          </a:p>
        </p:txBody>
      </p:sp>
    </p:spTree>
    <p:extLst>
      <p:ext uri="{BB962C8B-B14F-4D97-AF65-F5344CB8AC3E}">
        <p14:creationId xmlns:p14="http://schemas.microsoft.com/office/powerpoint/2010/main" val="46091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C750D-7D5C-B74F-8930-B5E7A28E3615}" type="slidenum">
              <a:rPr lang="en-US" smtClean="0"/>
              <a:t>4</a:t>
            </a:fld>
            <a:endParaRPr lang="en-US"/>
          </a:p>
        </p:txBody>
      </p:sp>
    </p:spTree>
    <p:extLst>
      <p:ext uri="{BB962C8B-B14F-4D97-AF65-F5344CB8AC3E}">
        <p14:creationId xmlns:p14="http://schemas.microsoft.com/office/powerpoint/2010/main" val="229460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C750D-7D5C-B74F-8930-B5E7A28E3615}" type="slidenum">
              <a:rPr lang="en-US" smtClean="0"/>
              <a:t>5</a:t>
            </a:fld>
            <a:endParaRPr lang="en-US"/>
          </a:p>
        </p:txBody>
      </p:sp>
    </p:spTree>
    <p:extLst>
      <p:ext uri="{BB962C8B-B14F-4D97-AF65-F5344CB8AC3E}">
        <p14:creationId xmlns:p14="http://schemas.microsoft.com/office/powerpoint/2010/main" val="76424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203B"/>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EFC25D8-1B6F-A2EC-E797-94DCBCEBF2C4}"/>
              </a:ext>
              <a:ext uri="{C183D7F6-B498-43B3-948B-1728B52AA6E4}">
                <adec:decorative xmlns:adec="http://schemas.microsoft.com/office/drawing/2017/decorative" val="1"/>
              </a:ext>
            </a:extLst>
          </p:cNvPr>
          <p:cNvPicPr>
            <a:picLocks noChangeAspect="1"/>
          </p:cNvPicPr>
          <p:nvPr/>
        </p:nvPicPr>
        <p:blipFill>
          <a:blip r:embed="rId3"/>
          <a:srcRect t="10882" b="14132"/>
          <a:stretch>
            <a:fillRect/>
          </a:stretch>
        </p:blipFill>
        <p:spPr>
          <a:xfrm>
            <a:off x="30" y="1923"/>
            <a:ext cx="18287970" cy="10285077"/>
          </a:xfrm>
          <a:prstGeom prst="rect">
            <a:avLst/>
          </a:prstGeom>
        </p:spPr>
      </p:pic>
      <p:pic>
        <p:nvPicPr>
          <p:cNvPr id="2" name="Picture 2">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a:off x="4526133" y="8178218"/>
            <a:ext cx="2556769" cy="846930"/>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1193482" y="8178218"/>
            <a:ext cx="2989163" cy="846930"/>
          </a:xfrm>
          <a:prstGeom prst="rect">
            <a:avLst/>
          </a:prstGeom>
        </p:spPr>
      </p:pic>
      <p:pic>
        <p:nvPicPr>
          <p:cNvPr id="6" name="Picture 6" descr="An image showing a court room where a man is being convicted by the judge, lawyers and jury. "/>
          <p:cNvPicPr>
            <a:picLocks noChangeAspect="1"/>
          </p:cNvPicPr>
          <p:nvPr/>
        </p:nvPicPr>
        <p:blipFill>
          <a:blip r:embed="rId6"/>
          <a:srcRect/>
          <a:stretch>
            <a:fillRect/>
          </a:stretch>
        </p:blipFill>
        <p:spPr>
          <a:xfrm>
            <a:off x="10682604" y="4679769"/>
            <a:ext cx="6196864" cy="4373953"/>
          </a:xfrm>
          <a:prstGeom prst="rect">
            <a:avLst/>
          </a:prstGeom>
        </p:spPr>
      </p:pic>
      <p:pic>
        <p:nvPicPr>
          <p:cNvPr id="5" name="Picture 5" descr="A image of a jail door. "/>
          <p:cNvPicPr>
            <a:picLocks noChangeAspect="1"/>
          </p:cNvPicPr>
          <p:nvPr/>
        </p:nvPicPr>
        <p:blipFill>
          <a:blip r:embed="rId7"/>
          <a:srcRect/>
          <a:stretch>
            <a:fillRect/>
          </a:stretch>
        </p:blipFill>
        <p:spPr>
          <a:xfrm>
            <a:off x="10682604" y="1353700"/>
            <a:ext cx="2945659" cy="2927249"/>
          </a:xfrm>
          <a:prstGeom prst="rect">
            <a:avLst/>
          </a:prstGeom>
        </p:spPr>
      </p:pic>
      <p:pic>
        <p:nvPicPr>
          <p:cNvPr id="4" name="Picture 4" descr="A man receiving a punishment of being hung."/>
          <p:cNvPicPr>
            <a:picLocks noChangeAspect="1"/>
          </p:cNvPicPr>
          <p:nvPr/>
        </p:nvPicPr>
        <p:blipFill>
          <a:blip r:embed="rId8"/>
          <a:srcRect/>
          <a:stretch>
            <a:fillRect/>
          </a:stretch>
        </p:blipFill>
        <p:spPr>
          <a:xfrm>
            <a:off x="13436706" y="777440"/>
            <a:ext cx="4079769" cy="4079769"/>
          </a:xfrm>
          <a:prstGeom prst="rect">
            <a:avLst/>
          </a:prstGeom>
        </p:spPr>
      </p:pic>
      <p:sp>
        <p:nvSpPr>
          <p:cNvPr id="8" name="TextBox 8"/>
          <p:cNvSpPr txBox="1"/>
          <p:nvPr/>
        </p:nvSpPr>
        <p:spPr>
          <a:xfrm>
            <a:off x="1028700" y="4761958"/>
            <a:ext cx="8996679" cy="2652289"/>
          </a:xfrm>
          <a:prstGeom prst="rect">
            <a:avLst/>
          </a:prstGeom>
        </p:spPr>
        <p:txBody>
          <a:bodyPr lIns="0" tIns="0" rIns="0" bIns="0" rtlCol="0" anchor="t">
            <a:spAutoFit/>
          </a:bodyPr>
          <a:lstStyle/>
          <a:p>
            <a:pPr>
              <a:lnSpc>
                <a:spcPts val="7110"/>
              </a:lnSpc>
            </a:pPr>
            <a:r>
              <a:rPr lang="en-US" sz="5079">
                <a:solidFill>
                  <a:srgbClr val="FFFFFF"/>
                </a:solidFill>
                <a:latin typeface="Montserrat Extra-Bold"/>
              </a:rPr>
              <a:t>What measures were used to deter people </a:t>
            </a:r>
          </a:p>
          <a:p>
            <a:pPr algn="l">
              <a:lnSpc>
                <a:spcPts val="7110"/>
              </a:lnSpc>
            </a:pPr>
            <a:r>
              <a:rPr lang="en-US" sz="5079">
                <a:solidFill>
                  <a:srgbClr val="FFFFFF"/>
                </a:solidFill>
                <a:latin typeface="Montserrat Extra-Bold"/>
              </a:rPr>
              <a:t>from committing crimes?</a:t>
            </a:r>
            <a:r>
              <a:rPr lang="en-US" sz="5079">
                <a:solidFill>
                  <a:srgbClr val="FFFFFF"/>
                </a:solidFill>
                <a:latin typeface="Montserrat Extra-Bold Bold"/>
              </a:rPr>
              <a:t>​</a:t>
            </a:r>
          </a:p>
        </p:txBody>
      </p:sp>
      <p:sp>
        <p:nvSpPr>
          <p:cNvPr id="7" name="TextBox 7"/>
          <p:cNvSpPr txBox="1"/>
          <p:nvPr/>
        </p:nvSpPr>
        <p:spPr>
          <a:xfrm>
            <a:off x="1028700" y="847725"/>
            <a:ext cx="7395716" cy="3347085"/>
          </a:xfrm>
          <a:prstGeom prst="rect">
            <a:avLst/>
          </a:prstGeom>
        </p:spPr>
        <p:txBody>
          <a:bodyPr lIns="0" tIns="0" rIns="0" bIns="0" rtlCol="0" anchor="t">
            <a:spAutoFit/>
          </a:bodyPr>
          <a:lstStyle/>
          <a:p>
            <a:pPr>
              <a:lnSpc>
                <a:spcPts val="13439"/>
              </a:lnSpc>
            </a:pPr>
            <a:r>
              <a:rPr lang="en-US" sz="9600">
                <a:solidFill>
                  <a:srgbClr val="FFFFFF"/>
                </a:solidFill>
                <a:latin typeface="Montserrat Extra-Bold"/>
              </a:rPr>
              <a:t>Deterrents </a:t>
            </a:r>
          </a:p>
          <a:p>
            <a:pPr>
              <a:lnSpc>
                <a:spcPts val="13439"/>
              </a:lnSpc>
            </a:pPr>
            <a:r>
              <a:rPr lang="en-US" sz="9600">
                <a:solidFill>
                  <a:srgbClr val="FFFFFF"/>
                </a:solidFill>
                <a:latin typeface="Montserrat Extra-Bold"/>
              </a:rPr>
              <a:t>to Crime</a:t>
            </a:r>
          </a:p>
        </p:txBody>
      </p:sp>
      <p:sp>
        <p:nvSpPr>
          <p:cNvPr id="9" name="Title 8">
            <a:extLst>
              <a:ext uri="{FF2B5EF4-FFF2-40B4-BE49-F238E27FC236}">
                <a16:creationId xmlns:a16="http://schemas.microsoft.com/office/drawing/2014/main" id="{C4C65927-DDB6-ABFA-C718-21EC4F1332A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Deterrents to Crime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880565" y="3975829"/>
            <a:ext cx="8988482" cy="3667125"/>
          </a:xfrm>
          <a:prstGeom prst="rect">
            <a:avLst/>
          </a:prstGeom>
        </p:spPr>
        <p:txBody>
          <a:bodyPr lIns="0" tIns="0" rIns="0" bIns="0" rtlCol="0" anchor="t">
            <a:spAutoFit/>
          </a:bodyPr>
          <a:lstStyle/>
          <a:p>
            <a:pPr algn="just">
              <a:lnSpc>
                <a:spcPts val="2639"/>
              </a:lnSpc>
            </a:pPr>
            <a:r>
              <a:rPr lang="en-US" sz="2199" spc="-15">
                <a:solidFill>
                  <a:srgbClr val="231F20"/>
                </a:solidFill>
                <a:latin typeface="Montserrat Classic"/>
              </a:rPr>
              <a:t>The harsh punishments you were likely to receive for committing a crime acted as a deterrent.​</a:t>
            </a:r>
          </a:p>
          <a:p>
            <a:pPr algn="just">
              <a:lnSpc>
                <a:spcPts val="2639"/>
              </a:lnSpc>
            </a:pPr>
            <a:r>
              <a:rPr lang="en-US" sz="2199" spc="-15">
                <a:solidFill>
                  <a:srgbClr val="231F20"/>
                </a:solidFill>
                <a:latin typeface="Montserrat Classic"/>
              </a:rPr>
              <a:t>​</a:t>
            </a:r>
          </a:p>
          <a:p>
            <a:pPr algn="just">
              <a:lnSpc>
                <a:spcPts val="2639"/>
              </a:lnSpc>
            </a:pPr>
            <a:r>
              <a:rPr lang="en-US" sz="2199" spc="-15">
                <a:solidFill>
                  <a:srgbClr val="231F20"/>
                </a:solidFill>
                <a:latin typeface="Montserrat Classic"/>
              </a:rPr>
              <a:t>As well as being sent to prison, criminals in 19th century Britain could be transported to Australia or face the death penalty.​</a:t>
            </a:r>
          </a:p>
          <a:p>
            <a:pPr algn="just">
              <a:lnSpc>
                <a:spcPts val="2639"/>
              </a:lnSpc>
            </a:pPr>
            <a:r>
              <a:rPr lang="en-US" sz="2199" spc="-15">
                <a:solidFill>
                  <a:srgbClr val="231F20"/>
                </a:solidFill>
                <a:latin typeface="Montserrat Classic"/>
              </a:rPr>
              <a:t>​</a:t>
            </a:r>
          </a:p>
          <a:p>
            <a:pPr algn="just">
              <a:lnSpc>
                <a:spcPts val="2639"/>
              </a:lnSpc>
            </a:pPr>
            <a:r>
              <a:rPr lang="en-US" sz="2199" spc="-15">
                <a:solidFill>
                  <a:srgbClr val="231F20"/>
                </a:solidFill>
                <a:latin typeface="Montserrat Classic"/>
              </a:rPr>
              <a:t>The notes in the margin of this Calendar of Prisoners recording prisoners awaiting trail in Northumberland in 1825 indicate that Abraham Charles Mummery, aged 27, who pleaded guilty to stealing clothing, a watch and other items was sentenced to death.</a:t>
            </a:r>
          </a:p>
        </p:txBody>
      </p:sp>
      <p:pic>
        <p:nvPicPr>
          <p:cNvPr id="2" name="Picture 2" descr="An image of a poster from 1825 showing a calendar of the prisoners at the time. "/>
          <p:cNvPicPr>
            <a:picLocks noChangeAspect="1"/>
          </p:cNvPicPr>
          <p:nvPr/>
        </p:nvPicPr>
        <p:blipFill>
          <a:blip r:embed="rId3"/>
          <a:srcRect l="4448" t="4251" r="7072" b="3643"/>
          <a:stretch>
            <a:fillRect/>
          </a:stretch>
        </p:blipFill>
        <p:spPr>
          <a:xfrm>
            <a:off x="1199649" y="2849032"/>
            <a:ext cx="4953931" cy="6295364"/>
          </a:xfrm>
          <a:prstGeom prst="rect">
            <a:avLst/>
          </a:prstGeom>
        </p:spPr>
      </p:pic>
      <p:sp>
        <p:nvSpPr>
          <p:cNvPr id="4" name="TextBox 4"/>
          <p:cNvSpPr txBox="1"/>
          <p:nvPr/>
        </p:nvSpPr>
        <p:spPr>
          <a:xfrm>
            <a:off x="1199649" y="895350"/>
            <a:ext cx="10763751" cy="1199559"/>
          </a:xfrm>
          <a:prstGeom prst="rect">
            <a:avLst/>
          </a:prstGeom>
        </p:spPr>
        <p:txBody>
          <a:bodyPr wrap="square" lIns="0" tIns="0" rIns="0" bIns="0" rtlCol="0" anchor="t">
            <a:spAutoFit/>
          </a:bodyPr>
          <a:lstStyle/>
          <a:p>
            <a:pPr>
              <a:lnSpc>
                <a:spcPts val="10080"/>
              </a:lnSpc>
            </a:pPr>
            <a:r>
              <a:rPr lang="en-US" sz="7200" dirty="0">
                <a:solidFill>
                  <a:srgbClr val="B3794A"/>
                </a:solidFill>
                <a:latin typeface="Montserrat Extra-Bold"/>
              </a:rPr>
              <a:t>Harsh Punishments</a:t>
            </a:r>
          </a:p>
        </p:txBody>
      </p:sp>
      <p:sp>
        <p:nvSpPr>
          <p:cNvPr id="5" name="Title 4">
            <a:extLst>
              <a:ext uri="{FF2B5EF4-FFF2-40B4-BE49-F238E27FC236}">
                <a16:creationId xmlns:a16="http://schemas.microsoft.com/office/drawing/2014/main" id="{7E23D254-1A58-161A-3D60-C9AA995814B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Harsh Punishments</a:t>
            </a:r>
          </a:p>
        </p:txBody>
      </p:sp>
      <p:sp>
        <p:nvSpPr>
          <p:cNvPr id="6" name="TextBox 9">
            <a:extLst>
              <a:ext uri="{FF2B5EF4-FFF2-40B4-BE49-F238E27FC236}">
                <a16:creationId xmlns:a16="http://schemas.microsoft.com/office/drawing/2014/main" id="{593A2B7C-1859-3BCA-49D5-51EFF5B864D2}"/>
              </a:ext>
            </a:extLst>
          </p:cNvPr>
          <p:cNvSpPr txBox="1"/>
          <p:nvPr/>
        </p:nvSpPr>
        <p:spPr>
          <a:xfrm>
            <a:off x="1199649" y="9366275"/>
            <a:ext cx="4953932" cy="654025"/>
          </a:xfrm>
          <a:prstGeom prst="rect">
            <a:avLst/>
          </a:prstGeom>
        </p:spPr>
        <p:txBody>
          <a:bodyPr wrap="square" lIns="0" tIns="0" rIns="0" bIns="0" rtlCol="0" anchor="t">
            <a:spAutoFit/>
          </a:bodyPr>
          <a:lstStyle/>
          <a:p>
            <a:pPr algn="just">
              <a:lnSpc>
                <a:spcPts val="1685"/>
              </a:lnSpc>
            </a:pPr>
            <a:r>
              <a:rPr lang="en-US" sz="1500" i="1" dirty="0">
                <a:solidFill>
                  <a:srgbClr val="000000"/>
                </a:solidFill>
                <a:latin typeface="Montserrat"/>
              </a:rPr>
              <a:t>A Calendar of Prisoners </a:t>
            </a:r>
            <a:r>
              <a:rPr lang="en-US" sz="1500" dirty="0">
                <a:solidFill>
                  <a:srgbClr val="000000"/>
                </a:solidFill>
                <a:latin typeface="Montserrat"/>
              </a:rPr>
              <a:t>1825, Broadsides 5/3/1, Broadsides, Newcastle University Special Collections, GB186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270818" y="2643188"/>
            <a:ext cx="8988482" cy="5000625"/>
          </a:xfrm>
          <a:prstGeom prst="rect">
            <a:avLst/>
          </a:prstGeom>
        </p:spPr>
        <p:txBody>
          <a:bodyPr lIns="0" tIns="0" rIns="0" bIns="0" rtlCol="0" anchor="t">
            <a:spAutoFit/>
          </a:bodyPr>
          <a:lstStyle/>
          <a:p>
            <a:pPr algn="just">
              <a:lnSpc>
                <a:spcPts val="2639"/>
              </a:lnSpc>
            </a:pPr>
            <a:r>
              <a:rPr lang="en-US" sz="2199" spc="-15">
                <a:solidFill>
                  <a:srgbClr val="231F20"/>
                </a:solidFill>
                <a:latin typeface="Montserrat Classic"/>
              </a:rPr>
              <a:t>Broadsides (posters) were used to inform the public about crimes committed and the punishments criminals received.​</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These were intended to prevent (deter) people from committing crimes, by making them aware of the harsh punishments they would receive. ​</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This Broadside explains the case of William Jobling who was found guilty of being an accomplice in the murder of Nicholas Fairless in June 1832. ​</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The judge sentenced him to hang and his dead body to be hung in chains near the site of the murder for all to see. ​</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On August 3rd 1832 William Jobling was executed in Jarrow. ​</a:t>
            </a:r>
          </a:p>
        </p:txBody>
      </p:sp>
      <p:pic>
        <p:nvPicPr>
          <p:cNvPr id="2" name="Picture 2" descr="A poster from 1832 showing that William Jobling is receiving the punishment of being hung for being an accomplice to a murder. "/>
          <p:cNvPicPr>
            <a:picLocks noChangeAspect="1"/>
          </p:cNvPicPr>
          <p:nvPr/>
        </p:nvPicPr>
        <p:blipFill>
          <a:blip r:embed="rId3"/>
          <a:srcRect/>
          <a:stretch>
            <a:fillRect/>
          </a:stretch>
        </p:blipFill>
        <p:spPr>
          <a:xfrm>
            <a:off x="1202849" y="3095047"/>
            <a:ext cx="6292479" cy="4382656"/>
          </a:xfrm>
          <a:prstGeom prst="rect">
            <a:avLst/>
          </a:prstGeom>
        </p:spPr>
      </p:pic>
      <p:sp>
        <p:nvSpPr>
          <p:cNvPr id="4" name="TextBox 4"/>
          <p:cNvSpPr txBox="1"/>
          <p:nvPr/>
        </p:nvSpPr>
        <p:spPr>
          <a:xfrm>
            <a:off x="1202849" y="895350"/>
            <a:ext cx="10912951" cy="1199559"/>
          </a:xfrm>
          <a:prstGeom prst="rect">
            <a:avLst/>
          </a:prstGeom>
        </p:spPr>
        <p:txBody>
          <a:bodyPr wrap="square" lIns="0" tIns="0" rIns="0" bIns="0" rtlCol="0" anchor="t">
            <a:spAutoFit/>
          </a:bodyPr>
          <a:lstStyle/>
          <a:p>
            <a:pPr>
              <a:lnSpc>
                <a:spcPts val="10080"/>
              </a:lnSpc>
            </a:pPr>
            <a:r>
              <a:rPr lang="en-US" sz="7200" dirty="0">
                <a:solidFill>
                  <a:srgbClr val="B3794A"/>
                </a:solidFill>
                <a:latin typeface="Montserrat Extra-Bold"/>
              </a:rPr>
              <a:t>Broadside (posters)</a:t>
            </a:r>
          </a:p>
        </p:txBody>
      </p:sp>
      <p:sp>
        <p:nvSpPr>
          <p:cNvPr id="5" name="Title 4">
            <a:extLst>
              <a:ext uri="{FF2B5EF4-FFF2-40B4-BE49-F238E27FC236}">
                <a16:creationId xmlns:a16="http://schemas.microsoft.com/office/drawing/2014/main" id="{110BDA6C-D0EC-8DA2-8AFE-E2D93D8DC5A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Broadside (Posters)</a:t>
            </a:r>
          </a:p>
        </p:txBody>
      </p:sp>
      <p:sp>
        <p:nvSpPr>
          <p:cNvPr id="6" name="TextBox 9">
            <a:extLst>
              <a:ext uri="{FF2B5EF4-FFF2-40B4-BE49-F238E27FC236}">
                <a16:creationId xmlns:a16="http://schemas.microsoft.com/office/drawing/2014/main" id="{060638E5-2FD9-C37A-E527-49E0BCD6C7E2}"/>
              </a:ext>
            </a:extLst>
          </p:cNvPr>
          <p:cNvSpPr txBox="1"/>
          <p:nvPr/>
        </p:nvSpPr>
        <p:spPr>
          <a:xfrm>
            <a:off x="1209776" y="7745990"/>
            <a:ext cx="6292478" cy="436017"/>
          </a:xfrm>
          <a:prstGeom prst="rect">
            <a:avLst/>
          </a:prstGeom>
        </p:spPr>
        <p:txBody>
          <a:bodyPr wrap="square" lIns="0" tIns="0" rIns="0" bIns="0" rtlCol="0" anchor="t">
            <a:spAutoFit/>
          </a:bodyPr>
          <a:lstStyle/>
          <a:p>
            <a:pPr algn="just">
              <a:lnSpc>
                <a:spcPts val="1685"/>
              </a:lnSpc>
            </a:pPr>
            <a:r>
              <a:rPr lang="en-US" sz="1500" i="1" dirty="0">
                <a:solidFill>
                  <a:srgbClr val="000000"/>
                </a:solidFill>
                <a:latin typeface="Montserrat"/>
              </a:rPr>
              <a:t>Trial, sentence and execution of William Jobling </a:t>
            </a:r>
            <a:r>
              <a:rPr lang="en-US" sz="1500" dirty="0">
                <a:solidFill>
                  <a:srgbClr val="000000"/>
                </a:solidFill>
                <a:latin typeface="Montserrat"/>
              </a:rPr>
              <a:t>1832, Broadsides 5/2/1, Broadsides, Newcastle University Special Collections, GB186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52749" y="3643312"/>
            <a:ext cx="8988482" cy="3000375"/>
          </a:xfrm>
          <a:prstGeom prst="rect">
            <a:avLst/>
          </a:prstGeom>
        </p:spPr>
        <p:txBody>
          <a:bodyPr lIns="0" tIns="0" rIns="0" bIns="0" rtlCol="0" anchor="t">
            <a:spAutoFit/>
          </a:bodyPr>
          <a:lstStyle/>
          <a:p>
            <a:pPr algn="just">
              <a:lnSpc>
                <a:spcPts val="2639"/>
              </a:lnSpc>
            </a:pPr>
            <a:r>
              <a:rPr lang="en-US" sz="2199" spc="-15">
                <a:solidFill>
                  <a:srgbClr val="231F20"/>
                </a:solidFill>
                <a:latin typeface="Montserrat Classic"/>
              </a:rPr>
              <a:t>Chapbooks (small pamphlets) were also used to inform the public about crimes committed and the punishments received. </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Chapbooks were cheap to buy from people on the street and would be read by children as well as adults. </a:t>
            </a:r>
          </a:p>
          <a:p>
            <a:pPr algn="just">
              <a:lnSpc>
                <a:spcPts val="2639"/>
              </a:lnSpc>
            </a:pPr>
            <a:endParaRPr lang="en-US" sz="2199" spc="-15">
              <a:solidFill>
                <a:srgbClr val="231F20"/>
              </a:solidFill>
              <a:latin typeface="Montserrat Classic"/>
            </a:endParaRPr>
          </a:p>
          <a:p>
            <a:pPr algn="just">
              <a:lnSpc>
                <a:spcPts val="2639"/>
              </a:lnSpc>
            </a:pPr>
            <a:r>
              <a:rPr lang="en-US" sz="2199" spc="-15">
                <a:solidFill>
                  <a:srgbClr val="231F20"/>
                </a:solidFill>
                <a:latin typeface="Montserrat Classic"/>
              </a:rPr>
              <a:t>This page is from a chapbook which was created to prevent (deter) people from committing crimes by telling the story of a young man who was executed for murder, robbery and arson. ​</a:t>
            </a:r>
          </a:p>
        </p:txBody>
      </p:sp>
      <p:pic>
        <p:nvPicPr>
          <p:cNvPr id="2" name="Picture 2" descr="A small pamphlet displaying warning to disobedient children by telling a story of John Harris, who was sentenced to death as a result of committing murder. "/>
          <p:cNvPicPr>
            <a:picLocks noChangeAspect="1"/>
          </p:cNvPicPr>
          <p:nvPr/>
        </p:nvPicPr>
        <p:blipFill>
          <a:blip r:embed="rId3"/>
          <a:srcRect t="6134" b="5811"/>
          <a:stretch>
            <a:fillRect/>
          </a:stretch>
        </p:blipFill>
        <p:spPr>
          <a:xfrm>
            <a:off x="1202849" y="2384683"/>
            <a:ext cx="4449268" cy="6506174"/>
          </a:xfrm>
          <a:prstGeom prst="rect">
            <a:avLst/>
          </a:prstGeom>
        </p:spPr>
      </p:pic>
      <p:sp>
        <p:nvSpPr>
          <p:cNvPr id="4" name="TextBox 4"/>
          <p:cNvSpPr txBox="1"/>
          <p:nvPr/>
        </p:nvSpPr>
        <p:spPr>
          <a:xfrm>
            <a:off x="1202849" y="895350"/>
            <a:ext cx="3387923" cy="2494786"/>
          </a:xfrm>
          <a:prstGeom prst="rect">
            <a:avLst/>
          </a:prstGeom>
        </p:spPr>
        <p:txBody>
          <a:bodyPr lIns="0" tIns="0" rIns="0" bIns="0" rtlCol="0" anchor="t">
            <a:spAutoFit/>
          </a:bodyPr>
          <a:lstStyle/>
          <a:p>
            <a:pPr algn="ctr">
              <a:lnSpc>
                <a:spcPts val="10080"/>
              </a:lnSpc>
            </a:pPr>
            <a:r>
              <a:rPr lang="en-US" sz="7200">
                <a:solidFill>
                  <a:srgbClr val="B3794A"/>
                </a:solidFill>
                <a:latin typeface="Montserrat Extra-Bold"/>
              </a:rPr>
              <a:t>Stories</a:t>
            </a:r>
            <a:endParaRPr lang="en-US" sz="7200" dirty="0">
              <a:solidFill>
                <a:srgbClr val="B3794A"/>
              </a:solidFill>
              <a:latin typeface="Montserrat Extra-Bold"/>
            </a:endParaRPr>
          </a:p>
          <a:p>
            <a:pPr algn="ctr">
              <a:lnSpc>
                <a:spcPts val="10080"/>
              </a:lnSpc>
            </a:pPr>
            <a:endParaRPr lang="en-US" sz="7200" dirty="0">
              <a:solidFill>
                <a:srgbClr val="0D203B"/>
              </a:solidFill>
              <a:latin typeface="Montserrat Extra-Bold"/>
            </a:endParaRPr>
          </a:p>
        </p:txBody>
      </p:sp>
      <p:sp>
        <p:nvSpPr>
          <p:cNvPr id="5" name="Title 4">
            <a:extLst>
              <a:ext uri="{FF2B5EF4-FFF2-40B4-BE49-F238E27FC236}">
                <a16:creationId xmlns:a16="http://schemas.microsoft.com/office/drawing/2014/main" id="{ABCC68B3-1068-72D2-5806-697C767EBCBC}"/>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Stories</a:t>
            </a:r>
          </a:p>
        </p:txBody>
      </p:sp>
      <p:sp>
        <p:nvSpPr>
          <p:cNvPr id="6" name="TextBox 9">
            <a:extLst>
              <a:ext uri="{FF2B5EF4-FFF2-40B4-BE49-F238E27FC236}">
                <a16:creationId xmlns:a16="http://schemas.microsoft.com/office/drawing/2014/main" id="{6E7EBE7B-0B09-E169-1EE8-08E91AB0216A}"/>
              </a:ext>
            </a:extLst>
          </p:cNvPr>
          <p:cNvSpPr txBox="1"/>
          <p:nvPr/>
        </p:nvSpPr>
        <p:spPr>
          <a:xfrm>
            <a:off x="1202849" y="9029700"/>
            <a:ext cx="4449268" cy="872034"/>
          </a:xfrm>
          <a:prstGeom prst="rect">
            <a:avLst/>
          </a:prstGeom>
        </p:spPr>
        <p:txBody>
          <a:bodyPr wrap="square" lIns="0" tIns="0" rIns="0" bIns="0" rtlCol="0" anchor="t">
            <a:spAutoFit/>
          </a:bodyPr>
          <a:lstStyle/>
          <a:p>
            <a:pPr algn="just">
              <a:lnSpc>
                <a:spcPts val="1685"/>
              </a:lnSpc>
            </a:pPr>
            <a:r>
              <a:rPr lang="en-US" sz="1500" i="1" dirty="0">
                <a:solidFill>
                  <a:srgbClr val="000000"/>
                </a:solidFill>
                <a:latin typeface="Montserrat"/>
              </a:rPr>
              <a:t>A Dreadful Warning to Disobedient Children, </a:t>
            </a:r>
            <a:r>
              <a:rPr lang="en-US" sz="1500" dirty="0">
                <a:solidFill>
                  <a:srgbClr val="000000"/>
                </a:solidFill>
                <a:latin typeface="Montserrat"/>
              </a:rPr>
              <a:t>1800-1899, Chapbooks v. 36 (29), Chapbooks, Newcastle University Special Collections, GB186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t="79" b="79"/>
          <a:stretch>
            <a:fillRect/>
          </a:stretch>
        </p:blipFill>
        <p:spPr>
          <a:xfrm>
            <a:off x="13939641" y="8615385"/>
            <a:ext cx="3375740" cy="765997"/>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4"/>
          <a:srcRect t="73" b="73"/>
          <a:stretch>
            <a:fillRect/>
          </a:stretch>
        </p:blipFill>
        <p:spPr>
          <a:xfrm>
            <a:off x="9771584" y="8539047"/>
            <a:ext cx="3202342" cy="907746"/>
          </a:xfrm>
          <a:prstGeom prst="rect">
            <a:avLst/>
          </a:prstGeom>
        </p:spPr>
      </p:pic>
      <p:sp>
        <p:nvSpPr>
          <p:cNvPr id="4" name="TextBox 4"/>
          <p:cNvSpPr txBox="1"/>
          <p:nvPr/>
        </p:nvSpPr>
        <p:spPr>
          <a:xfrm>
            <a:off x="790950" y="8455394"/>
            <a:ext cx="5841681" cy="848360"/>
          </a:xfrm>
          <a:prstGeom prst="rect">
            <a:avLst/>
          </a:prstGeom>
        </p:spPr>
        <p:txBody>
          <a:bodyPr lIns="0" tIns="0" rIns="0" bIns="0" rtlCol="0" anchor="t">
            <a:spAutoFit/>
          </a:bodyPr>
          <a:lstStyle/>
          <a:p>
            <a:pPr algn="l">
              <a:lnSpc>
                <a:spcPts val="6480"/>
              </a:lnSpc>
            </a:pPr>
            <a:r>
              <a:rPr lang="en-US" sz="5400" spc="-15">
                <a:solidFill>
                  <a:srgbClr val="009BCA"/>
                </a:solidFill>
                <a:latin typeface="Montserrat Bold"/>
              </a:rPr>
              <a:t>ncl.ac.uk/library</a:t>
            </a:r>
          </a:p>
        </p:txBody>
      </p:sp>
      <p:sp>
        <p:nvSpPr>
          <p:cNvPr id="3" name="TextBox 3"/>
          <p:cNvSpPr txBox="1"/>
          <p:nvPr/>
        </p:nvSpPr>
        <p:spPr>
          <a:xfrm>
            <a:off x="4270020" y="3938254"/>
            <a:ext cx="9747960" cy="914400"/>
          </a:xfrm>
          <a:prstGeom prst="rect">
            <a:avLst/>
          </a:prstGeom>
        </p:spPr>
        <p:txBody>
          <a:bodyPr lIns="0" tIns="0" rIns="0" bIns="0" rtlCol="0" anchor="t">
            <a:spAutoFit/>
          </a:bodyPr>
          <a:lstStyle/>
          <a:p>
            <a:pPr algn="l">
              <a:lnSpc>
                <a:spcPts val="7200"/>
              </a:lnSpc>
            </a:pPr>
            <a:r>
              <a:rPr lang="en-US" sz="6000" spc="-15">
                <a:solidFill>
                  <a:srgbClr val="231F20"/>
                </a:solidFill>
                <a:latin typeface="Montserrat"/>
              </a:rPr>
              <a:t>Explore the Possibilities</a:t>
            </a:r>
          </a:p>
        </p:txBody>
      </p:sp>
      <p:sp>
        <p:nvSpPr>
          <p:cNvPr id="2" name="TextBox 2"/>
          <p:cNvSpPr txBox="1"/>
          <p:nvPr/>
        </p:nvSpPr>
        <p:spPr>
          <a:xfrm>
            <a:off x="1817722" y="2548883"/>
            <a:ext cx="14652557" cy="1114425"/>
          </a:xfrm>
          <a:prstGeom prst="rect">
            <a:avLst/>
          </a:prstGeom>
        </p:spPr>
        <p:txBody>
          <a:bodyPr lIns="0" tIns="0" rIns="0" bIns="0" rtlCol="0" anchor="t">
            <a:spAutoFit/>
          </a:bodyPr>
          <a:lstStyle/>
          <a:p>
            <a:pPr algn="l">
              <a:lnSpc>
                <a:spcPts val="8820"/>
              </a:lnSpc>
            </a:pPr>
            <a:r>
              <a:rPr lang="en-US" sz="7350" spc="-15">
                <a:solidFill>
                  <a:srgbClr val="004C72"/>
                </a:solidFill>
                <a:latin typeface="Montserrat Extra-Bold"/>
              </a:rPr>
              <a:t>Newcastle	University	Library</a:t>
            </a:r>
          </a:p>
        </p:txBody>
      </p:sp>
      <p:sp>
        <p:nvSpPr>
          <p:cNvPr id="7" name="Title 6">
            <a:extLst>
              <a:ext uri="{FF2B5EF4-FFF2-40B4-BE49-F238E27FC236}">
                <a16:creationId xmlns:a16="http://schemas.microsoft.com/office/drawing/2014/main" id="{9CB0B308-FB24-7F8E-FBCD-3499D5545E3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Ending Slide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9F0833E71B914B9D3BFA530A9E0E1D" ma:contentTypeVersion="9" ma:contentTypeDescription="Create a new document." ma:contentTypeScope="" ma:versionID="065e4f92558b0d1c075916a0b6424e3c">
  <xsd:schema xmlns:xsd="http://www.w3.org/2001/XMLSchema" xmlns:xs="http://www.w3.org/2001/XMLSchema" xmlns:p="http://schemas.microsoft.com/office/2006/metadata/properties" xmlns:ns2="0ebf6d38-5a73-4896-8d25-26bece383261" xmlns:ns3="2bc38d5e-8bb3-4770-a848-c494368a6be5" targetNamespace="http://schemas.microsoft.com/office/2006/metadata/properties" ma:root="true" ma:fieldsID="e13f74770f5ca720bdd32cc406d72eee" ns2:_="" ns3:_="">
    <xsd:import namespace="0ebf6d38-5a73-4896-8d25-26bece383261"/>
    <xsd:import namespace="2bc38d5e-8bb3-4770-a848-c494368a6b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f6d38-5a73-4896-8d25-26bece3832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38d5e-8bb3-4770-a848-c494368a6b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5d2d6ef-c29b-405c-ab0e-b46c9b8adb26}" ma:internalName="TaxCatchAll" ma:showField="CatchAllData" ma:web="2bc38d5e-8bb3-4770-a848-c494368a6b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bf6d38-5a73-4896-8d25-26bece383261">
      <Terms xmlns="http://schemas.microsoft.com/office/infopath/2007/PartnerControls"/>
    </lcf76f155ced4ddcb4097134ff3c332f>
    <TaxCatchAll xmlns="2bc38d5e-8bb3-4770-a848-c494368a6be5" xsi:nil="true"/>
  </documentManagement>
</p:properties>
</file>

<file path=customXml/itemProps1.xml><?xml version="1.0" encoding="utf-8"?>
<ds:datastoreItem xmlns:ds="http://schemas.openxmlformats.org/officeDocument/2006/customXml" ds:itemID="{E091CEC4-B63A-4EE8-9734-082B1FA9C3DF}"/>
</file>

<file path=customXml/itemProps2.xml><?xml version="1.0" encoding="utf-8"?>
<ds:datastoreItem xmlns:ds="http://schemas.openxmlformats.org/officeDocument/2006/customXml" ds:itemID="{025A2FC8-C092-4C0E-BAB1-C63AC6524131}"/>
</file>

<file path=customXml/itemProps3.xml><?xml version="1.0" encoding="utf-8"?>
<ds:datastoreItem xmlns:ds="http://schemas.openxmlformats.org/officeDocument/2006/customXml" ds:itemID="{07775DEA-7CBA-4347-A1A2-55849A2C8D6F}"/>
</file>

<file path=docProps/app.xml><?xml version="1.0" encoding="utf-8"?>
<Properties xmlns="http://schemas.openxmlformats.org/officeDocument/2006/extended-properties" xmlns:vt="http://schemas.openxmlformats.org/officeDocument/2006/docPropsVTypes">
  <TotalTime>9</TotalTime>
  <Words>386</Words>
  <Application>Microsoft Macintosh PowerPoint</Application>
  <PresentationFormat>Custom</PresentationFormat>
  <Paragraphs>42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Calibri</vt:lpstr>
      <vt:lpstr>Montserrat Classic</vt:lpstr>
      <vt:lpstr>Montserrat Bold</vt:lpstr>
      <vt:lpstr>Montserrat</vt:lpstr>
      <vt:lpstr>Montserrat Extra-Bold Bold</vt:lpstr>
      <vt:lpstr>Montserrat Extra-Bold</vt:lpstr>
      <vt:lpstr>Arial</vt:lpstr>
      <vt:lpstr>Office Theme</vt:lpstr>
      <vt:lpstr>Deterrents to Crime</vt:lpstr>
      <vt:lpstr>Harsh Punishments</vt:lpstr>
      <vt:lpstr>Broadside (Posters)</vt:lpstr>
      <vt:lpstr>Stories</vt:lpstr>
      <vt:lpstr>Ending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Deterrent Presentation.pptx</dc:title>
  <cp:revision>4</cp:revision>
  <dcterms:created xsi:type="dcterms:W3CDTF">2006-08-16T00:00:00Z</dcterms:created>
  <dcterms:modified xsi:type="dcterms:W3CDTF">2023-03-12T00:00:06Z</dcterms:modified>
  <dc:identifier>DAFZORbKo10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0x010100989F0833E71B914B9D3BFA530A9E0E1D</vt:lpwstr>
  </property>
</Properties>
</file>